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1" r:id="rId1"/>
  </p:sldMasterIdLst>
  <p:notesMasterIdLst>
    <p:notesMasterId r:id="rId13"/>
  </p:notesMasterIdLst>
  <p:handoutMasterIdLst>
    <p:handoutMasterId r:id="rId14"/>
  </p:handoutMasterIdLst>
  <p:sldIdLst>
    <p:sldId id="292" r:id="rId2"/>
    <p:sldId id="285" r:id="rId3"/>
    <p:sldId id="258" r:id="rId4"/>
    <p:sldId id="286" r:id="rId5"/>
    <p:sldId id="287" r:id="rId6"/>
    <p:sldId id="275" r:id="rId7"/>
    <p:sldId id="288" r:id="rId8"/>
    <p:sldId id="273" r:id="rId9"/>
    <p:sldId id="289" r:id="rId10"/>
    <p:sldId id="284" r:id="rId11"/>
    <p:sldId id="293" r:id="rId12"/>
  </p:sldIdLst>
  <p:sldSz cx="9144000" cy="6858000" type="screen4x3"/>
  <p:notesSz cx="9979025" cy="68341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ter van Rooyen" initials="PvR" lastIdx="5" clrIdx="0"/>
  <p:cmAuthor id="1" name="Delana" initials="D" lastIdx="1" clrIdx="1">
    <p:extLst>
      <p:ext uri="{19B8F6BF-5375-455C-9EA6-DF929625EA0E}">
        <p15:presenceInfo xmlns:p15="http://schemas.microsoft.com/office/powerpoint/2012/main" userId="285f072e60eedd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CFF33"/>
    <a:srgbClr val="33CC33"/>
    <a:srgbClr val="009900"/>
    <a:srgbClr val="336600"/>
    <a:srgbClr val="FFFF66"/>
    <a:srgbClr val="FFFF00"/>
    <a:srgbClr val="FF00FF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586" autoAdjust="0"/>
  </p:normalViewPr>
  <p:slideViewPr>
    <p:cSldViewPr snapToGrid="0" snapToObjects="1">
      <p:cViewPr varScale="1">
        <p:scale>
          <a:sx n="68" d="100"/>
          <a:sy n="68" d="100"/>
        </p:scale>
        <p:origin x="10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F9BD9-4F99-411D-B4DD-81A19938A546}" type="datetimeFigureOut">
              <a:rPr lang="en-ZA" smtClean="0"/>
              <a:t>2015/09/13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0E8E9-62DC-42B5-A500-FD402CE1237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276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2472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5CAB3CB-B4D9-4C55-9067-72DBAF743801}" type="datetimeFigureOut">
              <a:rPr lang="en-US" altLang="en-US"/>
              <a:pPr/>
              <a:t>9/13/2015</a:t>
            </a:fld>
            <a:endParaRPr lang="en-US" alt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12763"/>
            <a:ext cx="34163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7903" y="3246239"/>
            <a:ext cx="7983220" cy="30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2472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F20A31-D0AE-4937-9865-DAC31C9753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6407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479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259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12140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itchFamily="34" charset="0"/>
              </a:defRPr>
            </a:lvl1pPr>
          </a:lstStyle>
          <a:p>
            <a:pPr defTabSz="342892">
              <a:defRPr/>
            </a:pPr>
            <a:fld id="{AB6CDE10-C9FA-49F1-90D0-50A21CFA6D40}" type="datetime1">
              <a:rPr lang="en-US" smtClean="0">
                <a:solidFill>
                  <a:prstClr val="black"/>
                </a:solidFill>
              </a:rPr>
              <a:pPr defTabSz="342892">
                <a:defRPr/>
              </a:pPr>
              <a:t>9/13/2015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+mn-ea"/>
                <a:cs typeface="+mn-cs"/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15" y="6516694"/>
            <a:ext cx="1335087" cy="358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 typeface="+mj-lt"/>
              <a:buNone/>
              <a:defRPr sz="900">
                <a:latin typeface="Gill Snas"/>
              </a:defRPr>
            </a:lvl1pPr>
          </a:lstStyle>
          <a:p>
            <a:pPr defTabSz="342892"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8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itchFamily="34" charset="0"/>
              </a:defRPr>
            </a:lvl1pPr>
          </a:lstStyle>
          <a:p>
            <a:pPr defTabSz="342892">
              <a:defRPr/>
            </a:pPr>
            <a:fld id="{323CC708-85E7-4A46-A620-C2CE50739D59}" type="datetime1">
              <a:rPr lang="en-US" smtClean="0">
                <a:solidFill>
                  <a:prstClr val="black"/>
                </a:solidFill>
              </a:rPr>
              <a:pPr defTabSz="342892">
                <a:defRPr/>
              </a:pPr>
              <a:t>9/13/2015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+mn-ea"/>
                <a:cs typeface="+mn-cs"/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" y="65341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900">
                <a:latin typeface="Gill Snas" charset="0"/>
              </a:defRPr>
            </a:lvl1pPr>
          </a:lstStyle>
          <a:p>
            <a:pPr defTabSz="342892"/>
            <a:fld id="{4276DCAD-873A-4EBA-8CF0-2DAA88FB7350}" type="slidenum">
              <a:rPr lang="en-US" altLang="en-US" smtClean="0">
                <a:solidFill>
                  <a:prstClr val="black"/>
                </a:solidFill>
              </a:rPr>
              <a:pPr defTabSz="342892"/>
              <a:t>‹#›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8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itchFamily="34" charset="0"/>
              </a:defRPr>
            </a:lvl1pPr>
          </a:lstStyle>
          <a:p>
            <a:pPr defTabSz="342892">
              <a:defRPr/>
            </a:pPr>
            <a:fld id="{601EBC70-AE84-41EE-8FFF-1F8D27206D9B}" type="datetime1">
              <a:rPr lang="en-US" smtClean="0">
                <a:solidFill>
                  <a:prstClr val="black"/>
                </a:solidFill>
              </a:rPr>
              <a:pPr defTabSz="342892">
                <a:defRPr/>
              </a:pPr>
              <a:t>9/13/2015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+mn-ea"/>
                <a:cs typeface="+mn-cs"/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00" y="653891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900">
                <a:latin typeface="Gill Snas" charset="0"/>
              </a:defRPr>
            </a:lvl1pPr>
          </a:lstStyle>
          <a:p>
            <a:pPr defTabSz="342892"/>
            <a:fld id="{ED38CB0F-D2AE-429B-9AF1-D8CD8BE4AC2C}" type="slidenum">
              <a:rPr lang="en-US" altLang="en-US" smtClean="0">
                <a:solidFill>
                  <a:prstClr val="black"/>
                </a:solidFill>
              </a:rPr>
              <a:pPr defTabSz="342892"/>
              <a:t>‹#›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2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41764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800" y="605949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itchFamily="34" charset="0"/>
              </a:defRPr>
            </a:lvl1pPr>
          </a:lstStyle>
          <a:p>
            <a:pPr defTabSz="342892">
              <a:defRPr/>
            </a:pPr>
            <a:fld id="{08253CFF-D1B2-4FE9-83E9-C7F42A20A1F4}" type="datetime1">
              <a:rPr lang="en-US" smtClean="0">
                <a:solidFill>
                  <a:prstClr val="black"/>
                </a:solidFill>
              </a:rPr>
              <a:pPr defTabSz="342892">
                <a:defRPr/>
              </a:pPr>
              <a:t>9/13/2015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+mn-ea"/>
                <a:cs typeface="+mn-cs"/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" y="6538913"/>
            <a:ext cx="1439863" cy="323850"/>
          </a:xfrm>
          <a:prstGeom prst="rect">
            <a:avLst/>
          </a:prstGeom>
        </p:spPr>
        <p:txBody>
          <a:bodyPr vert="horz" wrap="square" lIns="72000" tIns="3600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 typeface="+mj-lt"/>
              <a:buNone/>
              <a:defRPr sz="900">
                <a:latin typeface="Gill Snas"/>
              </a:defRPr>
            </a:lvl1pPr>
          </a:lstStyle>
          <a:p>
            <a:pPr defTabSz="342892"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5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32400" y="653733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itchFamily="34" charset="0"/>
              </a:defRPr>
            </a:lvl1pPr>
          </a:lstStyle>
          <a:p>
            <a:pPr defTabSz="342892">
              <a:defRPr/>
            </a:pPr>
            <a:fld id="{2455B14C-619C-4C7E-810C-0F7051766A69}" type="datetime1">
              <a:rPr lang="en-US" smtClean="0">
                <a:solidFill>
                  <a:prstClr val="black"/>
                </a:solidFill>
              </a:rPr>
              <a:pPr defTabSz="342892">
                <a:defRPr/>
              </a:pPr>
              <a:t>9/13/2015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+mn-ea"/>
                <a:cs typeface="+mn-cs"/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38919"/>
            <a:ext cx="1104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900">
                <a:latin typeface="Gill Snas" charset="0"/>
              </a:defRPr>
            </a:lvl1pPr>
          </a:lstStyle>
          <a:p>
            <a:pPr defTabSz="342892"/>
            <a:fld id="{2A06A2E2-3E7B-4DE1-B209-ED36F24E96E3}" type="slidenum">
              <a:rPr lang="en-US" altLang="en-US" smtClean="0">
                <a:solidFill>
                  <a:prstClr val="black"/>
                </a:solidFill>
              </a:rPr>
              <a:pPr defTabSz="342892"/>
              <a:t>‹#›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9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41033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itchFamily="34" charset="0"/>
              </a:defRPr>
            </a:lvl1pPr>
          </a:lstStyle>
          <a:p>
            <a:pPr defTabSz="342892">
              <a:defRPr/>
            </a:pPr>
            <a:fld id="{D8B61F8F-95E0-457A-AB0E-90F92DFA1C77}" type="datetime1">
              <a:rPr lang="en-US" smtClean="0">
                <a:solidFill>
                  <a:prstClr val="black"/>
                </a:solidFill>
              </a:rPr>
              <a:pPr defTabSz="342892">
                <a:defRPr/>
              </a:pPr>
              <a:t>9/13/2015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1900" y="6496056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+mn-ea"/>
                <a:cs typeface="+mn-cs"/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1510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900">
                <a:latin typeface="Gill Snas" charset="0"/>
              </a:defRPr>
            </a:lvl1pPr>
          </a:lstStyle>
          <a:p>
            <a:pPr defTabSz="342892"/>
            <a:fld id="{1AF46532-6F25-4CCA-9692-A18EFA64D951}" type="slidenum">
              <a:rPr lang="en-US" altLang="en-US" smtClean="0">
                <a:solidFill>
                  <a:prstClr val="black"/>
                </a:solidFill>
              </a:rPr>
              <a:pPr defTabSz="342892"/>
              <a:t>‹#›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0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itchFamily="34" charset="0"/>
              </a:defRPr>
            </a:lvl1pPr>
          </a:lstStyle>
          <a:p>
            <a:pPr defTabSz="342892">
              <a:defRPr/>
            </a:pPr>
            <a:fld id="{C848EB19-060B-4ECB-B83B-49BA7A3B56F2}" type="datetime1">
              <a:rPr lang="en-US" smtClean="0">
                <a:solidFill>
                  <a:prstClr val="black"/>
                </a:solidFill>
              </a:rPr>
              <a:pPr defTabSz="342892">
                <a:defRPr/>
              </a:pPr>
              <a:t>9/13/2015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+mn-ea"/>
                <a:cs typeface="+mn-cs"/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53891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900">
                <a:latin typeface="Gill Snas" charset="0"/>
              </a:defRPr>
            </a:lvl1pPr>
          </a:lstStyle>
          <a:p>
            <a:pPr defTabSz="342892"/>
            <a:fld id="{16FF4E4C-23A3-462A-955D-5CD59CD59B8D}" type="slidenum">
              <a:rPr lang="en-US" altLang="en-US" smtClean="0">
                <a:solidFill>
                  <a:prstClr val="black"/>
                </a:solidFill>
              </a:rPr>
              <a:pPr defTabSz="342892"/>
              <a:t>‹#›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7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itchFamily="34" charset="0"/>
              </a:defRPr>
            </a:lvl1pPr>
          </a:lstStyle>
          <a:p>
            <a:pPr defTabSz="342892">
              <a:defRPr/>
            </a:pPr>
            <a:fld id="{2C7ADA4B-CEAA-4AC8-8DFB-555BF6E11EB0}" type="datetime1">
              <a:rPr lang="en-US" smtClean="0">
                <a:solidFill>
                  <a:prstClr val="black"/>
                </a:solidFill>
              </a:rPr>
              <a:pPr defTabSz="342892">
                <a:defRPr/>
              </a:pPr>
              <a:t>9/13/2015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+mn-ea"/>
                <a:cs typeface="+mn-cs"/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8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900">
                <a:latin typeface="Gill Snas" charset="0"/>
              </a:defRPr>
            </a:lvl1pPr>
          </a:lstStyle>
          <a:p>
            <a:pPr defTabSz="342892"/>
            <a:fld id="{041BE2F0-D0B6-4A04-91D1-CFD1FC86EDE6}" type="slidenum">
              <a:rPr lang="en-US" altLang="en-US" smtClean="0">
                <a:solidFill>
                  <a:prstClr val="black"/>
                </a:solidFill>
              </a:rPr>
              <a:pPr defTabSz="342892"/>
              <a:t>‹#›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8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itchFamily="34" charset="0"/>
              </a:defRPr>
            </a:lvl1pPr>
          </a:lstStyle>
          <a:p>
            <a:pPr defTabSz="342892">
              <a:defRPr/>
            </a:pPr>
            <a:fld id="{EBED1F12-171C-4589-9BDE-F09C7D1EF6EA}" type="datetime1">
              <a:rPr lang="en-US" smtClean="0">
                <a:solidFill>
                  <a:prstClr val="black"/>
                </a:solidFill>
              </a:rPr>
              <a:pPr defTabSz="342892">
                <a:defRPr/>
              </a:pPr>
              <a:t>9/13/2015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+mn-ea"/>
                <a:cs typeface="+mn-cs"/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1193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900">
                <a:latin typeface="Gill Snas" charset="0"/>
              </a:defRPr>
            </a:lvl1pPr>
          </a:lstStyle>
          <a:p>
            <a:pPr defTabSz="342892"/>
            <a:fld id="{D8E898DA-2B60-4396-8DB4-07877CF6F836}" type="slidenum">
              <a:rPr lang="en-US" altLang="en-US" smtClean="0">
                <a:solidFill>
                  <a:prstClr val="black"/>
                </a:solidFill>
              </a:rPr>
              <a:pPr defTabSz="342892"/>
              <a:t>‹#›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7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itchFamily="34" charset="0"/>
              </a:defRPr>
            </a:lvl1pPr>
          </a:lstStyle>
          <a:p>
            <a:pPr defTabSz="342892">
              <a:defRPr/>
            </a:pPr>
            <a:fld id="{284D868F-7B91-405E-A276-CB74920CF174}" type="datetime1">
              <a:rPr lang="en-US" smtClean="0">
                <a:solidFill>
                  <a:prstClr val="black"/>
                </a:solidFill>
              </a:rPr>
              <a:pPr defTabSz="342892">
                <a:defRPr/>
              </a:pPr>
              <a:t>9/13/2015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+mn-ea"/>
                <a:cs typeface="+mn-cs"/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8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latin typeface="Gill Snas" charset="0"/>
              </a:defRPr>
            </a:lvl1pPr>
          </a:lstStyle>
          <a:p>
            <a:pPr defTabSz="342892">
              <a:defRPr/>
            </a:pPr>
            <a:fld id="{9902E340-6B42-4F3F-AED2-68C4F37921DF}" type="slidenum">
              <a:rPr lang="en-US" altLang="en-US">
                <a:solidFill>
                  <a:prstClr val="black"/>
                </a:solidFill>
              </a:rPr>
              <a:pPr defTabSz="342892"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3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itchFamily="34" charset="0"/>
              </a:defRPr>
            </a:lvl1pPr>
          </a:lstStyle>
          <a:p>
            <a:pPr defTabSz="342892">
              <a:defRPr/>
            </a:pPr>
            <a:fld id="{1B8B46E1-5716-418B-9597-351358B82845}" type="datetime1">
              <a:rPr lang="en-US" smtClean="0">
                <a:solidFill>
                  <a:prstClr val="black"/>
                </a:solidFill>
              </a:rPr>
              <a:pPr defTabSz="342892">
                <a:defRPr/>
              </a:pPr>
              <a:t>9/13/2015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+mn-ea"/>
                <a:cs typeface="+mn-cs"/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6908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900">
                <a:latin typeface="Gill Snas" charset="0"/>
              </a:defRPr>
            </a:lvl1pPr>
          </a:lstStyle>
          <a:p>
            <a:pPr defTabSz="342892"/>
            <a:fld id="{F5E29352-B9AC-42BD-A146-B2D70AACB80F}" type="slidenum">
              <a:rPr lang="en-US" altLang="en-US" smtClean="0">
                <a:solidFill>
                  <a:prstClr val="black"/>
                </a:solidFill>
              </a:rPr>
              <a:pPr defTabSz="342892"/>
              <a:t>‹#›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5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24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89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342892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defTabSz="34289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199" indent="-214308" algn="l" defTabSz="34289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28" indent="-171446" algn="l" defTabSz="34289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20" indent="-171446" algn="l" defTabSz="34289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12" indent="-171446" algn="l" defTabSz="34289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2230044" y="2545556"/>
            <a:ext cx="3817144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b="1">
                <a:solidFill>
                  <a:prstClr val="white"/>
                </a:solidFill>
                <a:latin typeface="Gill Sans MT" pitchFamily="34" charset="0"/>
              </a:rPr>
              <a:t>PRESENTATION TITLE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altLang="en-US" sz="1350">
              <a:solidFill>
                <a:prstClr val="white"/>
              </a:solidFill>
              <a:latin typeface="Gill Sans" pitchFamily="-8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350">
                <a:solidFill>
                  <a:prstClr val="white"/>
                </a:solidFill>
                <a:latin typeface="Gill Sans Light" pitchFamily="-84" charset="0"/>
              </a:rPr>
              <a:t>Presented by: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350">
                <a:solidFill>
                  <a:prstClr val="white"/>
                </a:solidFill>
                <a:latin typeface="Gill Sans Light" pitchFamily="-84" charset="0"/>
              </a:rPr>
              <a:t>Name Surname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350">
                <a:solidFill>
                  <a:prstClr val="white"/>
                </a:solidFill>
                <a:latin typeface="Gill Sans Light" pitchFamily="-84" charset="0"/>
              </a:rPr>
              <a:t>Directorate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altLang="en-US" sz="1050">
              <a:solidFill>
                <a:prstClr val="white"/>
              </a:solidFill>
              <a:latin typeface="Gill Sans Light" pitchFamily="-8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050">
                <a:solidFill>
                  <a:prstClr val="white"/>
                </a:solidFill>
                <a:latin typeface="Gill Sans Light" pitchFamily="-84" charset="0"/>
              </a:rPr>
              <a:t>Date</a:t>
            </a:r>
          </a:p>
        </p:txBody>
      </p:sp>
      <p:pic>
        <p:nvPicPr>
          <p:cNvPr id="13315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6" y="0"/>
            <a:ext cx="9172896" cy="687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57199" indent="-214308"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57228" indent="-171446"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200120" indent="-171446"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543012" indent="-171446"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885903" indent="-171446" defTabSz="342892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228795" indent="-171446" defTabSz="342892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571686" indent="-171446" defTabSz="342892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914577" indent="-171446" defTabSz="342892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900">
              <a:solidFill>
                <a:prstClr val="black"/>
              </a:solidFill>
              <a:latin typeface="Gill Sna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533" y="1708744"/>
            <a:ext cx="8365067" cy="44627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>
                <a:solidFill>
                  <a:prstClr val="white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Classification, Reserve &amp; RQO determination of water resources in the Mvoti to Umzimkulu Water Management Area</a:t>
            </a:r>
          </a:p>
          <a:p>
            <a:pPr algn="ctr" defTabSz="914400"/>
            <a:endParaRPr lang="en-US" sz="3200" b="1">
              <a:solidFill>
                <a:prstClr val="white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prstClr val="white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GROUNDWATER </a:t>
            </a:r>
            <a:r>
              <a:rPr lang="en-US" sz="3200" b="1" dirty="0">
                <a:solidFill>
                  <a:prstClr val="white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RESOURCE QUALITY OBJECTIVES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prstClr val="white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defTabSz="914400"/>
            <a:r>
              <a:rPr lang="en-US" altLang="en-US" b="1" dirty="0">
                <a:solidFill>
                  <a:prstClr val="white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K. Sami</a:t>
            </a:r>
          </a:p>
          <a:p>
            <a:pPr defTabSz="914400"/>
            <a:r>
              <a:rPr lang="en-US" altLang="en-US" b="1" dirty="0">
                <a:solidFill>
                  <a:prstClr val="white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WSM Leshika Consulting Engineers</a:t>
            </a:r>
          </a:p>
          <a:p>
            <a:pPr defTabSz="914400"/>
            <a:r>
              <a:rPr lang="en-US" altLang="en-US" b="1" dirty="0">
                <a:solidFill>
                  <a:prstClr val="white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16 August 2015</a:t>
            </a:r>
          </a:p>
        </p:txBody>
      </p:sp>
    </p:spTree>
    <p:extLst>
      <p:ext uri="{BB962C8B-B14F-4D97-AF65-F5344CB8AC3E}">
        <p14:creationId xmlns:p14="http://schemas.microsoft.com/office/powerpoint/2010/main" val="20831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0132" y="1819"/>
            <a:ext cx="765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latin typeface="Futura Md BT" pitchFamily="34" charset="0"/>
              </a:rPr>
              <a:t>Priority Areas for Groundwater RQOs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r="-478"/>
          <a:stretch/>
        </p:blipFill>
        <p:spPr>
          <a:xfrm>
            <a:off x="233469" y="651626"/>
            <a:ext cx="8944398" cy="62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/>
            <a:fld id="{D8E898DA-2B60-4396-8DB4-07877CF6F836}" type="slidenum">
              <a:rPr lang="en-US" altLang="en-US" smtClean="0">
                <a:solidFill>
                  <a:prstClr val="black"/>
                </a:solidFill>
              </a:rPr>
              <a:pPr defTabSz="342892"/>
              <a:t>11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17738" b="5928"/>
          <a:stretch/>
        </p:blipFill>
        <p:spPr>
          <a:xfrm>
            <a:off x="691721" y="135046"/>
            <a:ext cx="7657621" cy="62548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7971" y="103221"/>
            <a:ext cx="3701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smtClean="0">
                <a:solidFill>
                  <a:schemeClr val="bg1"/>
                </a:solidFill>
                <a:latin typeface="Futura Md BT" pitchFamily="34" charset="0"/>
              </a:rPr>
              <a:t>GROUNDWATER UTILISATION </a:t>
            </a:r>
            <a:endParaRPr lang="en-ZA" sz="2800" b="1" dirty="0" smtClean="0">
              <a:solidFill>
                <a:schemeClr val="bg1"/>
              </a:solidFill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4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19725" y="23304"/>
            <a:ext cx="742582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600" b="1" dirty="0" smtClean="0">
                <a:latin typeface="Futura Md BT" pitchFamily="34" charset="0"/>
              </a:rPr>
              <a:t>Determining RQOs for Groundwater</a:t>
            </a:r>
            <a:endParaRPr lang="en-ZA" altLang="en-US" sz="2600" b="1" dirty="0">
              <a:latin typeface="Futura Md B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904" y="967867"/>
            <a:ext cx="80370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Assessed groundwater using the previous Groundwater Reserve Investigation (SRK, 2014)</a:t>
            </a:r>
            <a:endParaRPr lang="en-ZA" dirty="0">
              <a:solidFill>
                <a:prstClr val="black"/>
              </a:solidFill>
              <a:latin typeface="Futura Md BT" pitchFamily="34" charset="0"/>
              <a:cs typeface="Arial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Detailed assessment of groundwater resources and contribution to baseflow – fully account for groundwater-surface interaction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Express groundwater use relative to resources and impacts on baseflow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Evaluate groundwater quality and Groundwater Quality Category</a:t>
            </a:r>
            <a:endParaRPr lang="en-ZA" dirty="0">
              <a:solidFill>
                <a:prstClr val="black"/>
              </a:solidFill>
              <a:latin typeface="Futura Md BT" pitchFamily="34" charset="0"/>
              <a:cs typeface="Arial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Express in terms of Present Class </a:t>
            </a:r>
            <a:endParaRPr lang="en-ZA" dirty="0">
              <a:solidFill>
                <a:prstClr val="black"/>
              </a:solidFill>
              <a:latin typeface="Futura Md BT" pitchFamily="34" charset="0"/>
              <a:cs typeface="Arial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Determine additional available groundwater resources with respect to the EWR low flow per catchment </a:t>
            </a:r>
            <a:endParaRPr lang="en-ZA" dirty="0">
              <a:solidFill>
                <a:prstClr val="black"/>
              </a:solidFill>
              <a:latin typeface="Futura Md BT" pitchFamily="34" charset="0"/>
              <a:cs typeface="Arial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Develop the </a:t>
            </a:r>
            <a:r>
              <a:rPr lang="en-ZA" dirty="0" err="1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RQOs</a:t>
            </a: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 </a:t>
            </a:r>
            <a:endParaRPr lang="en-ZA" dirty="0">
              <a:solidFill>
                <a:prstClr val="black"/>
              </a:solidFill>
              <a:latin typeface="Futura Md B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7529" y="37751"/>
            <a:ext cx="755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latin typeface="Futura Md BT" pitchFamily="34" charset="0"/>
              </a:rPr>
              <a:t>Process</a:t>
            </a:r>
            <a:endParaRPr lang="en-ZA" sz="2800" b="1" dirty="0">
              <a:latin typeface="Futura Md BT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722650"/>
            <a:ext cx="1552021" cy="872538"/>
            <a:chOff x="151057" y="1356881"/>
            <a:chExt cx="1552021" cy="872538"/>
          </a:xfrm>
        </p:grpSpPr>
        <p:sp>
          <p:nvSpPr>
            <p:cNvPr id="6" name="Flowchart: Document 5"/>
            <p:cNvSpPr/>
            <p:nvPr/>
          </p:nvSpPr>
          <p:spPr>
            <a:xfrm>
              <a:off x="151057" y="1356881"/>
              <a:ext cx="1552021" cy="872538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896" y="1412371"/>
              <a:ext cx="1494001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Z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Domestic use</a:t>
              </a:r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520" y="1136599"/>
            <a:ext cx="1690025" cy="852710"/>
            <a:chOff x="122975" y="486711"/>
            <a:chExt cx="1690025" cy="85271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Flowchart: Document 4"/>
            <p:cNvSpPr/>
            <p:nvPr/>
          </p:nvSpPr>
          <p:spPr>
            <a:xfrm>
              <a:off x="151057" y="486711"/>
              <a:ext cx="1552022" cy="852710"/>
            </a:xfrm>
            <a:prstGeom prst="flowChartDocumen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975" y="549231"/>
              <a:ext cx="1690025" cy="28814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400">
                  <a:solidFill>
                    <a:schemeClr val="lt1"/>
                  </a:solidFill>
                  <a:ea typeface="+mn-ea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ZA" dirty="0">
                  <a:solidFill>
                    <a:schemeClr val="tx1"/>
                  </a:solidFill>
                  <a:latin typeface="Arial" panose="020B0604020202020204" pitchFamily="34" charset="0"/>
                </a:rPr>
                <a:t>Irrigation use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112875" y="2876259"/>
            <a:ext cx="1654523" cy="934478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>
                <a:cs typeface="Arial" panose="020B0604020202020204" pitchFamily="34" charset="0"/>
              </a:rPr>
              <a:t>Calibration vs </a:t>
            </a:r>
          </a:p>
          <a:p>
            <a:pPr algn="ctr"/>
            <a:r>
              <a:rPr lang="en-ZA" sz="1400">
                <a:cs typeface="Arial" panose="020B0604020202020204" pitchFamily="34" charset="0"/>
              </a:rPr>
              <a:t>Recharge </a:t>
            </a:r>
            <a:r>
              <a:rPr lang="en-ZA" sz="1400" dirty="0">
                <a:cs typeface="Arial" panose="020B0604020202020204" pitchFamily="34" charset="0"/>
              </a:rPr>
              <a:t>data</a:t>
            </a:r>
          </a:p>
          <a:p>
            <a:pPr algn="ctr"/>
            <a:r>
              <a:rPr lang="en-ZA" sz="1400" dirty="0">
                <a:cs typeface="Arial" panose="020B0604020202020204" pitchFamily="34" charset="0"/>
              </a:rPr>
              <a:t>Gauging weirs</a:t>
            </a:r>
          </a:p>
          <a:p>
            <a:pPr algn="ctr"/>
            <a:r>
              <a:rPr lang="en-ZA" sz="1400" dirty="0">
                <a:cs typeface="Arial" panose="020B0604020202020204" pitchFamily="34" charset="0"/>
              </a:rPr>
              <a:t>dams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9256" y="5304818"/>
            <a:ext cx="7351653" cy="34970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800" b="1">
                <a:cs typeface="Arial" panose="020B0604020202020204" pitchFamily="34" charset="0"/>
              </a:rPr>
              <a:t>DEVELOP RQO</a:t>
            </a:r>
            <a:endParaRPr lang="en-ZA" sz="1800" b="1" dirty="0"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91537" y="1470041"/>
            <a:ext cx="1521924" cy="872538"/>
            <a:chOff x="4119292" y="1470041"/>
            <a:chExt cx="1521924" cy="872538"/>
          </a:xfrm>
        </p:grpSpPr>
        <p:sp>
          <p:nvSpPr>
            <p:cNvPr id="23" name="Flowchart: Document 22"/>
            <p:cNvSpPr/>
            <p:nvPr/>
          </p:nvSpPr>
          <p:spPr>
            <a:xfrm>
              <a:off x="4119292" y="1470041"/>
              <a:ext cx="1521924" cy="872538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67951" y="1476863"/>
              <a:ext cx="14637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ZA" sz="1400" dirty="0">
                  <a:cs typeface="Arial" panose="020B0604020202020204" pitchFamily="34" charset="0"/>
                </a:rPr>
                <a:t>R</a:t>
              </a:r>
              <a:r>
                <a:rPr lang="en-ZA" sz="1400" smtClean="0">
                  <a:latin typeface="Arial" panose="020B0604020202020204" pitchFamily="34" charset="0"/>
                  <a:cs typeface="Arial" panose="020B0604020202020204" pitchFamily="34" charset="0"/>
                </a:rPr>
                <a:t>echarge</a:t>
              </a:r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Flowchart: Document 34"/>
          <p:cNvSpPr/>
          <p:nvPr/>
        </p:nvSpPr>
        <p:spPr>
          <a:xfrm>
            <a:off x="5855869" y="982951"/>
            <a:ext cx="1521924" cy="872538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55869" y="1055348"/>
            <a:ext cx="155022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dirty="0" smtClean="0">
                <a:cs typeface="Arial" panose="020B0604020202020204" pitchFamily="34" charset="0"/>
              </a:rPr>
              <a:t>Stress index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1761065" y="1103396"/>
            <a:ext cx="4074049" cy="3555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6" name="Right Arrow 55"/>
          <p:cNvSpPr/>
          <p:nvPr/>
        </p:nvSpPr>
        <p:spPr>
          <a:xfrm rot="16200000">
            <a:off x="2694334" y="2472930"/>
            <a:ext cx="466263" cy="3649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139473" y="1556432"/>
            <a:ext cx="1575188" cy="835472"/>
            <a:chOff x="109279" y="1760979"/>
            <a:chExt cx="1575188" cy="835472"/>
          </a:xfrm>
        </p:grpSpPr>
        <p:sp>
          <p:nvSpPr>
            <p:cNvPr id="13" name="Flowchart: Document 12"/>
            <p:cNvSpPr/>
            <p:nvPr/>
          </p:nvSpPr>
          <p:spPr>
            <a:xfrm>
              <a:off x="156792" y="1760979"/>
              <a:ext cx="1527675" cy="835472"/>
            </a:xfrm>
            <a:prstGeom prst="flowChartDocumen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279" y="1801960"/>
              <a:ext cx="1512821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ZA" sz="1400" dirty="0" smtClean="0">
                  <a:cs typeface="Arial" panose="020B0604020202020204" pitchFamily="34" charset="0"/>
                </a:rPr>
                <a:t>Other uses</a:t>
              </a:r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644" y="1898016"/>
            <a:ext cx="1690025" cy="872538"/>
            <a:chOff x="57368" y="2250112"/>
            <a:chExt cx="1690025" cy="872538"/>
          </a:xfrm>
        </p:grpSpPr>
        <p:sp>
          <p:nvSpPr>
            <p:cNvPr id="7" name="Flowchart: Document 6"/>
            <p:cNvSpPr/>
            <p:nvPr/>
          </p:nvSpPr>
          <p:spPr>
            <a:xfrm>
              <a:off x="130057" y="2250112"/>
              <a:ext cx="1578460" cy="872538"/>
            </a:xfrm>
            <a:prstGeom prst="flowChartDocumen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368" y="2339600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Z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Climate data </a:t>
              </a:r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18231" y="1353351"/>
            <a:ext cx="1563434" cy="759114"/>
            <a:chOff x="6228019" y="1661569"/>
            <a:chExt cx="1563434" cy="759114"/>
          </a:xfrm>
        </p:grpSpPr>
        <p:sp>
          <p:nvSpPr>
            <p:cNvPr id="43" name="Flowchart: Document 42"/>
            <p:cNvSpPr/>
            <p:nvPr/>
          </p:nvSpPr>
          <p:spPr>
            <a:xfrm>
              <a:off x="6248774" y="1661569"/>
              <a:ext cx="1542679" cy="759114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28019" y="1735709"/>
              <a:ext cx="1542679" cy="50359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Z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Impact on </a:t>
              </a:r>
              <a:r>
                <a:rPr lang="en-ZA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baseflow</a:t>
              </a:r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-18161" y="385514"/>
            <a:ext cx="169002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Input data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09256" y="3710293"/>
            <a:ext cx="1807726" cy="872538"/>
            <a:chOff x="109256" y="3710293"/>
            <a:chExt cx="1807726" cy="872538"/>
          </a:xfrm>
        </p:grpSpPr>
        <p:sp>
          <p:nvSpPr>
            <p:cNvPr id="42" name="Flowchart: Document 41"/>
            <p:cNvSpPr/>
            <p:nvPr/>
          </p:nvSpPr>
          <p:spPr>
            <a:xfrm>
              <a:off x="156792" y="3710293"/>
              <a:ext cx="1690028" cy="872538"/>
            </a:xfrm>
            <a:prstGeom prst="flowChartDocumen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9256" y="3816820"/>
              <a:ext cx="180772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Z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Groundwater quality</a:t>
              </a:r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1863675" y="1975435"/>
            <a:ext cx="412914" cy="410750"/>
          </a:xfrm>
          <a:prstGeom prst="rightArrow">
            <a:avLst>
              <a:gd name="adj1" fmla="val 50000"/>
              <a:gd name="adj2" fmla="val 4700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5" name="Right Arrow 74"/>
          <p:cNvSpPr/>
          <p:nvPr/>
        </p:nvSpPr>
        <p:spPr>
          <a:xfrm>
            <a:off x="7368425" y="987165"/>
            <a:ext cx="506045" cy="3819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1" name="TextBox 80"/>
          <p:cNvSpPr txBox="1"/>
          <p:nvPr/>
        </p:nvSpPr>
        <p:spPr>
          <a:xfrm>
            <a:off x="1905669" y="754096"/>
            <a:ext cx="169002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64293" y="754096"/>
            <a:ext cx="169002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Outputs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22009" y="615498"/>
            <a:ext cx="298402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Calculations and classification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269323" y="1917093"/>
            <a:ext cx="1309670" cy="50359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smtClean="0">
                <a:cs typeface="Arial" panose="020B0604020202020204" pitchFamily="34" charset="0"/>
              </a:rPr>
              <a:t>WRSM 2000 </a:t>
            </a:r>
            <a:r>
              <a:rPr lang="en-ZA" sz="1400">
                <a:cs typeface="Arial" panose="020B0604020202020204" pitchFamily="34" charset="0"/>
              </a:rPr>
              <a:t>monthly model</a:t>
            </a:r>
            <a:endParaRPr lang="en-ZA" sz="1400" dirty="0"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979776" y="923901"/>
            <a:ext cx="1081496" cy="719034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>
                <a:cs typeface="Arial" panose="020B0604020202020204" pitchFamily="34" charset="0"/>
              </a:rPr>
              <a:t>Caclulate present status</a:t>
            </a:r>
            <a:endParaRPr lang="en-ZA" sz="1400" dirty="0"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051684" y="1754308"/>
            <a:ext cx="1548128" cy="1150610"/>
            <a:chOff x="4103286" y="1930237"/>
            <a:chExt cx="1548128" cy="1150610"/>
          </a:xfrm>
        </p:grpSpPr>
        <p:sp>
          <p:nvSpPr>
            <p:cNvPr id="24" name="Flowchart: Document 23"/>
            <p:cNvSpPr/>
            <p:nvPr/>
          </p:nvSpPr>
          <p:spPr>
            <a:xfrm>
              <a:off x="4103286" y="1930237"/>
              <a:ext cx="1548128" cy="1150610"/>
            </a:xfrm>
            <a:prstGeom prst="flowChartDocumen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05553" y="1989309"/>
              <a:ext cx="1545861" cy="1029052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400">
                  <a:solidFill>
                    <a:schemeClr val="lt1"/>
                  </a:solidFill>
                  <a:ea typeface="+mn-ea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ZA" dirty="0">
                  <a:solidFill>
                    <a:schemeClr val="tx1"/>
                  </a:solidFill>
                  <a:latin typeface="Arial" panose="020B0604020202020204" pitchFamily="34" charset="0"/>
                </a:rPr>
                <a:t>Natural </a:t>
              </a:r>
              <a:r>
                <a:rPr lang="en-ZA">
                  <a:solidFill>
                    <a:schemeClr val="tx1"/>
                  </a:solidFill>
                  <a:latin typeface="Arial" panose="020B0604020202020204" pitchFamily="34" charset="0"/>
                </a:rPr>
                <a:t>+ </a:t>
              </a:r>
              <a:r>
                <a:rPr lang="en-ZA" smtClean="0">
                  <a:solidFill>
                    <a:schemeClr val="tx1"/>
                  </a:solidFill>
                  <a:latin typeface="Arial" panose="020B0604020202020204" pitchFamily="34" charset="0"/>
                </a:rPr>
                <a:t>present baseflow</a:t>
              </a:r>
            </a:p>
            <a:p>
              <a:r>
                <a:rPr lang="en-ZA" smtClean="0">
                  <a:solidFill>
                    <a:schemeClr val="tx1"/>
                  </a:solidFill>
                  <a:latin typeface="Arial" panose="020B0604020202020204" pitchFamily="34" charset="0"/>
                </a:rPr>
                <a:t>Groundwater cycle</a:t>
              </a:r>
              <a:endParaRPr lang="en-ZA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0" name="Right Arrow 59"/>
          <p:cNvSpPr/>
          <p:nvPr/>
        </p:nvSpPr>
        <p:spPr>
          <a:xfrm>
            <a:off x="3592120" y="1975435"/>
            <a:ext cx="409795" cy="410750"/>
          </a:xfrm>
          <a:prstGeom prst="rightArrow">
            <a:avLst>
              <a:gd name="adj1" fmla="val 50000"/>
              <a:gd name="adj2" fmla="val 4700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1" name="Right Arrow 60"/>
          <p:cNvSpPr/>
          <p:nvPr/>
        </p:nvSpPr>
        <p:spPr>
          <a:xfrm>
            <a:off x="5612215" y="1773645"/>
            <a:ext cx="326772" cy="410750"/>
          </a:xfrm>
          <a:prstGeom prst="rightArrow">
            <a:avLst>
              <a:gd name="adj1" fmla="val 50000"/>
              <a:gd name="adj2" fmla="val 4700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3" name="Rectangle 62"/>
          <p:cNvSpPr/>
          <p:nvPr/>
        </p:nvSpPr>
        <p:spPr>
          <a:xfrm>
            <a:off x="7826727" y="4438757"/>
            <a:ext cx="1171704" cy="2881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smtClean="0">
                <a:cs typeface="Arial" panose="020B0604020202020204" pitchFamily="34" charset="0"/>
              </a:rPr>
              <a:t>EWR</a:t>
            </a:r>
            <a:endParaRPr lang="en-ZA" sz="1400" dirty="0"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964292" y="4209510"/>
            <a:ext cx="3496617" cy="6267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800" b="1" smtClean="0">
                <a:cs typeface="Arial" panose="020B0604020202020204" pitchFamily="34" charset="0"/>
              </a:rPr>
              <a:t>ALLOCATABLE GROUNDWATER</a:t>
            </a:r>
            <a:endParaRPr lang="en-ZA" sz="1800" b="1" dirty="0">
              <a:cs typeface="Arial" panose="020B0604020202020204" pitchFamily="34" charset="0"/>
            </a:endParaRPr>
          </a:p>
        </p:txBody>
      </p:sp>
      <p:sp>
        <p:nvSpPr>
          <p:cNvPr id="67" name="Right Arrow 66"/>
          <p:cNvSpPr/>
          <p:nvPr/>
        </p:nvSpPr>
        <p:spPr>
          <a:xfrm rot="5400000">
            <a:off x="4111040" y="3343101"/>
            <a:ext cx="1322067" cy="410750"/>
          </a:xfrm>
          <a:prstGeom prst="rightArrow">
            <a:avLst>
              <a:gd name="adj1" fmla="val 50000"/>
              <a:gd name="adj2" fmla="val 4700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8" name="Right Arrow 67"/>
          <p:cNvSpPr/>
          <p:nvPr/>
        </p:nvSpPr>
        <p:spPr>
          <a:xfrm rot="5400000">
            <a:off x="5561093" y="2934347"/>
            <a:ext cx="2139581" cy="410750"/>
          </a:xfrm>
          <a:prstGeom prst="rightArrow">
            <a:avLst>
              <a:gd name="adj1" fmla="val 50000"/>
              <a:gd name="adj2" fmla="val 4700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8" name="Group 47"/>
          <p:cNvGrpSpPr/>
          <p:nvPr/>
        </p:nvGrpSpPr>
        <p:grpSpPr>
          <a:xfrm>
            <a:off x="263165" y="4104966"/>
            <a:ext cx="1727670" cy="795639"/>
            <a:chOff x="168105" y="4373427"/>
            <a:chExt cx="1727670" cy="1084031"/>
          </a:xfrm>
        </p:grpSpPr>
        <p:sp>
          <p:nvSpPr>
            <p:cNvPr id="31" name="Flowchart: Document 30"/>
            <p:cNvSpPr/>
            <p:nvPr/>
          </p:nvSpPr>
          <p:spPr>
            <a:xfrm>
              <a:off x="168105" y="4373427"/>
              <a:ext cx="1690028" cy="1084031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5750" y="4483427"/>
              <a:ext cx="1690025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Z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Borehole yields</a:t>
              </a:r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Right Arrow 70"/>
          <p:cNvSpPr/>
          <p:nvPr/>
        </p:nvSpPr>
        <p:spPr>
          <a:xfrm rot="10800000">
            <a:off x="7388349" y="4389284"/>
            <a:ext cx="412914" cy="410750"/>
          </a:xfrm>
          <a:prstGeom prst="rightArrow">
            <a:avLst>
              <a:gd name="adj1" fmla="val 50000"/>
              <a:gd name="adj2" fmla="val 4700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2" name="Right Arrow 71"/>
          <p:cNvSpPr/>
          <p:nvPr/>
        </p:nvSpPr>
        <p:spPr>
          <a:xfrm rot="5400000">
            <a:off x="817137" y="4884357"/>
            <a:ext cx="430178" cy="410750"/>
          </a:xfrm>
          <a:prstGeom prst="rightArrow">
            <a:avLst>
              <a:gd name="adj1" fmla="val 50000"/>
              <a:gd name="adj2" fmla="val 4700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3" name="Right Arrow 72"/>
          <p:cNvSpPr/>
          <p:nvPr/>
        </p:nvSpPr>
        <p:spPr>
          <a:xfrm rot="5400000">
            <a:off x="5602501" y="4910319"/>
            <a:ext cx="430178" cy="410750"/>
          </a:xfrm>
          <a:prstGeom prst="rightArrow">
            <a:avLst>
              <a:gd name="adj1" fmla="val 50000"/>
              <a:gd name="adj2" fmla="val 4700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9884" y="0"/>
            <a:ext cx="7664116" cy="641350"/>
          </a:xfrm>
          <a:prstGeom prst="rect">
            <a:avLst/>
          </a:prstGeom>
        </p:spPr>
        <p:txBody>
          <a:bodyPr/>
          <a:lstStyle/>
          <a:p>
            <a:r>
              <a:rPr lang="en-ZA" sz="2800" dirty="0" smtClean="0">
                <a:latin typeface="Futura Md BT"/>
              </a:rPr>
              <a:t>Study area IUAs</a:t>
            </a:r>
            <a:endParaRPr lang="en-ZA" sz="2800" dirty="0">
              <a:latin typeface="Futura Md B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6" y="457200"/>
            <a:ext cx="8734927" cy="6400800"/>
          </a:xfrm>
          <a:prstGeom prst="rect">
            <a:avLst/>
          </a:prstGeom>
          <a:solidFill>
            <a:schemeClr val="bg1"/>
          </a:solidFill>
          <a:ln w="6350" cmpd="sng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311990" y="4641833"/>
            <a:ext cx="2639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Grouped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Geology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Catchment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Topography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6311990" y="3951568"/>
            <a:ext cx="2016222" cy="6902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8946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515978" y="0"/>
            <a:ext cx="7628022" cy="641350"/>
          </a:xfrm>
          <a:prstGeom prst="rect">
            <a:avLst/>
          </a:prstGeom>
        </p:spPr>
        <p:txBody>
          <a:bodyPr/>
          <a:lstStyle/>
          <a:p>
            <a:r>
              <a:rPr lang="en-ZA" sz="2800" dirty="0" smtClean="0">
                <a:latin typeface="Futura Md BT"/>
              </a:rPr>
              <a:t>Study area Geology</a:t>
            </a:r>
            <a:endParaRPr lang="en-ZA" sz="2800" dirty="0">
              <a:latin typeface="Futura Md B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432"/>
            <a:ext cx="9196659" cy="497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8010" y="1819"/>
            <a:ext cx="761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latin typeface="Futura Md BT" pitchFamily="34" charset="0"/>
              </a:rPr>
              <a:t>Demand - Aquifer Recharge </a:t>
            </a:r>
            <a:endParaRPr lang="en-ZA" sz="2800" b="1" dirty="0">
              <a:latin typeface="Futura Md B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" t="6538" r="34737" b="6381"/>
          <a:stretch/>
        </p:blipFill>
        <p:spPr>
          <a:xfrm>
            <a:off x="2019162" y="438641"/>
            <a:ext cx="6273068" cy="6460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5200" y="5042118"/>
            <a:ext cx="30988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Class Use/ Aquifer recharge</a:t>
            </a:r>
          </a:p>
          <a:p>
            <a:r>
              <a:rPr lang="en-ZA" sz="1600" dirty="0" smtClean="0">
                <a:solidFill>
                  <a:srgbClr val="FF0000"/>
                </a:solidFill>
              </a:rPr>
              <a:t>F    &gt;95%  Critically modified</a:t>
            </a:r>
          </a:p>
          <a:p>
            <a:r>
              <a:rPr lang="en-ZA" sz="1600" dirty="0" smtClean="0">
                <a:solidFill>
                  <a:srgbClr val="FF0000"/>
                </a:solidFill>
              </a:rPr>
              <a:t>E   </a:t>
            </a:r>
            <a:r>
              <a:rPr lang="en-ZA" sz="1600" dirty="0" smtClean="0">
                <a:solidFill>
                  <a:srgbClr val="FFC000"/>
                </a:solidFill>
              </a:rPr>
              <a:t>&gt;65% Seriously modified</a:t>
            </a:r>
          </a:p>
          <a:p>
            <a:r>
              <a:rPr lang="en-ZA" sz="1600" dirty="0" smtClean="0">
                <a:solidFill>
                  <a:srgbClr val="FFFF00"/>
                </a:solidFill>
              </a:rPr>
              <a:t>D   &gt;40%  Largely modified</a:t>
            </a:r>
          </a:p>
          <a:p>
            <a:r>
              <a:rPr lang="en-ZA" sz="1600" dirty="0" smtClean="0">
                <a:solidFill>
                  <a:srgbClr val="003300"/>
                </a:solidFill>
              </a:rPr>
              <a:t>C  &gt;20%  Moderately modified</a:t>
            </a:r>
          </a:p>
          <a:p>
            <a:r>
              <a:rPr lang="en-ZA" sz="1600" dirty="0" smtClean="0">
                <a:solidFill>
                  <a:srgbClr val="009900"/>
                </a:solidFill>
              </a:rPr>
              <a:t>B  &gt;5%    Largely natural</a:t>
            </a:r>
          </a:p>
          <a:p>
            <a:r>
              <a:rPr lang="en-ZA" sz="1600" dirty="0" smtClean="0">
                <a:solidFill>
                  <a:srgbClr val="66FF33"/>
                </a:solidFill>
              </a:rPr>
              <a:t>A  &lt;5%    Unmodified</a:t>
            </a:r>
            <a:endParaRPr lang="en-ZA" sz="1600" dirty="0">
              <a:solidFill>
                <a:srgbClr val="66FF3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54917"/>
            <a:ext cx="445911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How much groundwater is still available? Not much significant groundwater use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9393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819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latin typeface="Futura Md BT" pitchFamily="34" charset="0"/>
              </a:rPr>
              <a:t>Water Quality Category</a:t>
            </a:r>
            <a:endParaRPr lang="en-ZA" sz="2800" b="1" dirty="0">
              <a:latin typeface="Futura Md B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4134" r="32469" b="4242"/>
          <a:stretch/>
        </p:blipFill>
        <p:spPr>
          <a:xfrm>
            <a:off x="1512710" y="481294"/>
            <a:ext cx="6197601" cy="6377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1785" y="2218347"/>
            <a:ext cx="2062215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Water Quality Category</a:t>
            </a:r>
          </a:p>
          <a:p>
            <a:r>
              <a:rPr lang="en-ZA" dirty="0" smtClean="0">
                <a:solidFill>
                  <a:srgbClr val="FF0000"/>
                </a:solidFill>
              </a:rPr>
              <a:t>III </a:t>
            </a:r>
          </a:p>
          <a:p>
            <a:r>
              <a:rPr lang="en-ZA" dirty="0" smtClean="0">
                <a:solidFill>
                  <a:srgbClr val="FFFF00"/>
                </a:solidFill>
              </a:rPr>
              <a:t>II</a:t>
            </a:r>
            <a:endParaRPr lang="en-ZA" dirty="0">
              <a:solidFill>
                <a:srgbClr val="FFFF00"/>
              </a:solidFill>
            </a:endParaRPr>
          </a:p>
          <a:p>
            <a:r>
              <a:rPr lang="en-ZA" dirty="0" smtClean="0">
                <a:solidFill>
                  <a:srgbClr val="66FF33"/>
                </a:solidFill>
              </a:rPr>
              <a:t>I</a:t>
            </a:r>
            <a:endParaRPr lang="en-ZA" dirty="0">
              <a:solidFill>
                <a:srgbClr val="66FF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21" y="525039"/>
            <a:ext cx="361989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Water Quality issues in the Natal Metamorphic Province, especially Fluoride</a:t>
            </a:r>
            <a:endParaRPr lang="en-Z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602942" y="5091953"/>
            <a:ext cx="354105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III </a:t>
            </a:r>
            <a:r>
              <a:rPr lang="en-ZA" sz="1600" dirty="0" smtClean="0"/>
              <a:t>&lt;75% DWS Class 0-1</a:t>
            </a:r>
            <a:endParaRPr lang="en-ZA" dirty="0" smtClean="0">
              <a:solidFill>
                <a:srgbClr val="FF0000"/>
              </a:solidFill>
            </a:endParaRPr>
          </a:p>
          <a:p>
            <a:r>
              <a:rPr lang="en-ZA" dirty="0" smtClean="0">
                <a:solidFill>
                  <a:srgbClr val="FFFF00"/>
                </a:solidFill>
              </a:rPr>
              <a:t>II </a:t>
            </a:r>
            <a:r>
              <a:rPr lang="en-ZA" sz="1600" dirty="0" smtClean="0"/>
              <a:t>&gt;95% DWS Class 2, or &gt;75% 0-1 </a:t>
            </a:r>
            <a:endParaRPr lang="en-ZA" sz="1600" dirty="0"/>
          </a:p>
          <a:p>
            <a:r>
              <a:rPr lang="en-ZA" dirty="0" smtClean="0">
                <a:solidFill>
                  <a:srgbClr val="66FF33"/>
                </a:solidFill>
              </a:rPr>
              <a:t>I </a:t>
            </a:r>
            <a:r>
              <a:rPr lang="en-ZA" sz="1600" dirty="0" smtClean="0"/>
              <a:t>&gt;95% DWS Class 0-1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7120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r="37037" b="5967"/>
          <a:stretch/>
        </p:blipFill>
        <p:spPr>
          <a:xfrm>
            <a:off x="395112" y="496555"/>
            <a:ext cx="5881510" cy="6272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0444" y="1819"/>
            <a:ext cx="7563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latin typeface="Futura Md BT" pitchFamily="34" charset="0"/>
              </a:rPr>
              <a:t>Baseflow Reduction</a:t>
            </a:r>
            <a:endParaRPr lang="en-ZA" sz="2800" b="1" dirty="0">
              <a:latin typeface="Futura Md B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2008" y="4919008"/>
            <a:ext cx="30988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Baseflow reduction</a:t>
            </a:r>
          </a:p>
          <a:p>
            <a:r>
              <a:rPr lang="en-ZA" sz="1600" dirty="0" smtClean="0">
                <a:solidFill>
                  <a:srgbClr val="FF0000"/>
                </a:solidFill>
              </a:rPr>
              <a:t>F    &gt;95%  Critically modified</a:t>
            </a:r>
          </a:p>
          <a:p>
            <a:r>
              <a:rPr lang="en-ZA" sz="1600" dirty="0" smtClean="0">
                <a:solidFill>
                  <a:srgbClr val="FF0000"/>
                </a:solidFill>
              </a:rPr>
              <a:t>E   </a:t>
            </a:r>
            <a:r>
              <a:rPr lang="en-ZA" sz="1600" dirty="0" smtClean="0">
                <a:solidFill>
                  <a:srgbClr val="FFC000"/>
                </a:solidFill>
              </a:rPr>
              <a:t>&gt;65% Seriously modified</a:t>
            </a:r>
          </a:p>
          <a:p>
            <a:r>
              <a:rPr lang="en-ZA" sz="1600" dirty="0" smtClean="0">
                <a:solidFill>
                  <a:srgbClr val="FFFF00"/>
                </a:solidFill>
              </a:rPr>
              <a:t>D   &gt;40%  Largely modified</a:t>
            </a:r>
          </a:p>
          <a:p>
            <a:r>
              <a:rPr lang="en-ZA" sz="1600" dirty="0" smtClean="0">
                <a:solidFill>
                  <a:srgbClr val="003300"/>
                </a:solidFill>
              </a:rPr>
              <a:t>C  &gt;20%  Moderately modified</a:t>
            </a:r>
          </a:p>
          <a:p>
            <a:r>
              <a:rPr lang="en-ZA" sz="1600" dirty="0" smtClean="0">
                <a:solidFill>
                  <a:srgbClr val="009900"/>
                </a:solidFill>
              </a:rPr>
              <a:t>B  &gt;5%    Largely natural</a:t>
            </a:r>
          </a:p>
          <a:p>
            <a:r>
              <a:rPr lang="en-ZA" sz="1600" dirty="0" smtClean="0">
                <a:solidFill>
                  <a:srgbClr val="66FF33"/>
                </a:solidFill>
              </a:rPr>
              <a:t>A  &lt;5%    Unmodified</a:t>
            </a:r>
            <a:endParaRPr lang="en-ZA" sz="1600" dirty="0">
              <a:solidFill>
                <a:srgbClr val="66FF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2008" y="1442301"/>
            <a:ext cx="286574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Baseflow reduction due to Afforestation and sugar cane and AIPs significant in some areas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42921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1021" y="21830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>
                <a:latin typeface="Futura Md BT" pitchFamily="34" charset="0"/>
              </a:rPr>
              <a:t>Parameters for </a:t>
            </a:r>
            <a:r>
              <a:rPr lang="en-ZA" sz="2800" b="1" dirty="0" smtClean="0">
                <a:latin typeface="Futura Md BT" pitchFamily="34" charset="0"/>
              </a:rPr>
              <a:t>Setting RQOs</a:t>
            </a:r>
            <a:endParaRPr lang="en-ZA" sz="2800" b="1" dirty="0">
              <a:latin typeface="Futura Md B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485900" y="1004901"/>
            <a:ext cx="5969000" cy="1890699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Baseflow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Water Quality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Harvest Potential vs groundwater 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Water Level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6192" y="479917"/>
            <a:ext cx="6642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ZA" sz="2800" b="1" dirty="0" err="1" smtClean="0">
                <a:solidFill>
                  <a:schemeClr val="bg1"/>
                </a:solidFill>
                <a:latin typeface="Futura Md BT" pitchFamily="34" charset="0"/>
              </a:rPr>
              <a:t>ParameRQOs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22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7552</TotalTime>
  <Words>355</Words>
  <Application>Microsoft Office PowerPoint</Application>
  <PresentationFormat>On-screen Show (4:3)</PresentationFormat>
  <Paragraphs>89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ＭＳ Ｐゴシック</vt:lpstr>
      <vt:lpstr>Aharoni</vt:lpstr>
      <vt:lpstr>Arial</vt:lpstr>
      <vt:lpstr>Calibri</vt:lpstr>
      <vt:lpstr>Futura Md BT</vt:lpstr>
      <vt:lpstr>Gill Sans</vt:lpstr>
      <vt:lpstr>Gill Sans Light</vt:lpstr>
      <vt:lpstr>Gill Sans MT</vt:lpstr>
      <vt:lpstr>Gill Snas</vt:lpstr>
      <vt:lpstr>Wingdings</vt:lpstr>
      <vt:lpstr>1_Office Theme</vt:lpstr>
      <vt:lpstr>PowerPoint Presentation</vt:lpstr>
      <vt:lpstr>PowerPoint Presentation</vt:lpstr>
      <vt:lpstr>PowerPoint Presentation</vt:lpstr>
      <vt:lpstr>Study area IUAs</vt:lpstr>
      <vt:lpstr>Study area Geology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Delana</cp:lastModifiedBy>
  <cp:revision>221</cp:revision>
  <cp:lastPrinted>2013-10-30T08:24:30Z</cp:lastPrinted>
  <dcterms:created xsi:type="dcterms:W3CDTF">2012-08-01T10:33:21Z</dcterms:created>
  <dcterms:modified xsi:type="dcterms:W3CDTF">2015-09-13T08:17:49Z</dcterms:modified>
</cp:coreProperties>
</file>